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20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pesticides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What </a:t>
            </a:r>
            <a:r>
              <a:rPr lang="en-US" b="1" dirty="0">
                <a:solidFill>
                  <a:schemeClr val="accent6"/>
                </a:solidFill>
              </a:rPr>
              <a:t>Are Pesticides</a:t>
            </a:r>
            <a:r>
              <a:rPr lang="en-US" b="1" dirty="0" smtClean="0">
                <a:solidFill>
                  <a:schemeClr val="accent6"/>
                </a:solidFill>
              </a:rPr>
              <a:t>?</a:t>
            </a: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dirty="0"/>
              <a:t>Pesticides are natural or synthetic agents that are used to kill unwanted plant </a:t>
            </a:r>
            <a:r>
              <a:rPr lang="en-US" sz="2400" dirty="0" smtClean="0"/>
              <a:t>or animal </a:t>
            </a:r>
            <a:r>
              <a:rPr lang="en-US" sz="2400" dirty="0" err="1" smtClean="0"/>
              <a:t>pests,While</a:t>
            </a:r>
            <a:r>
              <a:rPr lang="en-US" sz="2400" dirty="0" smtClean="0"/>
              <a:t> </a:t>
            </a:r>
            <a:r>
              <a:rPr lang="en-US" sz="2400" dirty="0"/>
              <a:t>the term </a:t>
            </a:r>
            <a:r>
              <a:rPr lang="en-US" sz="2400" i="1" dirty="0"/>
              <a:t>pesticide </a:t>
            </a:r>
            <a:r>
              <a:rPr lang="en-US" sz="2400" dirty="0"/>
              <a:t>is now often associated with synthetic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      chemical compounds</a:t>
            </a:r>
            <a:r>
              <a:rPr lang="en-US" sz="2400" dirty="0"/>
              <a:t>.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Pesticides </a:t>
            </a:r>
            <a:r>
              <a:rPr lang="en-US" sz="2400" dirty="0"/>
              <a:t>can also be organized by their chemical class. A pesticide class is </a:t>
            </a:r>
            <a:r>
              <a:rPr lang="en-US" sz="2400" dirty="0" smtClean="0"/>
              <a:t>a group </a:t>
            </a:r>
            <a:r>
              <a:rPr lang="en-US" sz="2400" dirty="0"/>
              <a:t>of </a:t>
            </a:r>
            <a:r>
              <a:rPr lang="en-US" sz="2400" dirty="0" err="1"/>
              <a:t>pesticidal</a:t>
            </a:r>
            <a:r>
              <a:rPr lang="en-US" sz="2400" dirty="0"/>
              <a:t> compounds that share a </a:t>
            </a:r>
            <a:r>
              <a:rPr lang="en-US" sz="2400" dirty="0" smtClean="0"/>
              <a:t>common chemistry.</a:t>
            </a:r>
          </a:p>
          <a:p>
            <a:r>
              <a:rPr lang="en-US" b="1" dirty="0">
                <a:solidFill>
                  <a:schemeClr val="accent3"/>
                </a:solidFill>
              </a:rPr>
              <a:t>Chemical </a:t>
            </a:r>
            <a:r>
              <a:rPr lang="en-US" b="1" dirty="0" smtClean="0">
                <a:solidFill>
                  <a:schemeClr val="accent3"/>
                </a:solidFill>
              </a:rPr>
              <a:t>name:</a:t>
            </a:r>
            <a:endParaRPr lang="en-US" b="1" dirty="0">
              <a:solidFill>
                <a:schemeClr val="accent3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systematic Name of a Chemical Compound according to the rules of nomenclature of the International Union of Pure and Applied Chemistry as adapted for indexing in Chemical Abstracts </a:t>
            </a:r>
          </a:p>
        </p:txBody>
      </p:sp>
    </p:spTree>
    <p:extLst>
      <p:ext uri="{BB962C8B-B14F-4D97-AF65-F5344CB8AC3E}">
        <p14:creationId xmlns:p14="http://schemas.microsoft.com/office/powerpoint/2010/main" val="414145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7</a:t>
            </a:r>
            <a:r>
              <a:rPr lang="en-US" b="1" dirty="0" smtClean="0"/>
              <a:t>-According </a:t>
            </a:r>
            <a:r>
              <a:rPr lang="en-US" b="1" dirty="0"/>
              <a:t>to active </a:t>
            </a:r>
            <a:r>
              <a:rPr lang="en-US" b="1" dirty="0" smtClean="0"/>
              <a:t>compound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accent3"/>
                </a:solidFill>
              </a:rPr>
              <a:t>(</a:t>
            </a:r>
            <a:r>
              <a:rPr lang="en-US" dirty="0">
                <a:solidFill>
                  <a:schemeClr val="accent3"/>
                </a:solidFill>
              </a:rPr>
              <a:t>active ingredient</a:t>
            </a:r>
            <a:r>
              <a:rPr lang="en-US" dirty="0" smtClean="0">
                <a:solidFill>
                  <a:schemeClr val="accent3"/>
                </a:solidFill>
              </a:rPr>
              <a:t>):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endParaRPr lang="en-US" sz="3000" dirty="0" smtClean="0"/>
          </a:p>
          <a:p>
            <a:r>
              <a:rPr lang="en-US" sz="3000" dirty="0" smtClean="0"/>
              <a:t>Chlorinated </a:t>
            </a:r>
            <a:r>
              <a:rPr lang="en-US" sz="3000" dirty="0"/>
              <a:t>hydrocarbon </a:t>
            </a:r>
            <a:r>
              <a:rPr lang="en-US" sz="3000" dirty="0" err="1"/>
              <a:t>e.g</a:t>
            </a:r>
            <a:r>
              <a:rPr lang="en-US" sz="3000" dirty="0"/>
              <a:t> </a:t>
            </a:r>
            <a:r>
              <a:rPr lang="en-US" sz="3000" dirty="0" err="1"/>
              <a:t>Kelthane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Organphosphates</a:t>
            </a:r>
            <a:r>
              <a:rPr lang="en-US" sz="3000" dirty="0" smtClean="0"/>
              <a:t> </a:t>
            </a:r>
            <a:r>
              <a:rPr lang="en-US" sz="3000" dirty="0" err="1"/>
              <a:t>e.g</a:t>
            </a:r>
            <a:r>
              <a:rPr lang="en-US" sz="3000" dirty="0"/>
              <a:t> </a:t>
            </a:r>
            <a:r>
              <a:rPr lang="en-US" sz="3000" dirty="0" err="1" smtClean="0"/>
              <a:t>Basudin</a:t>
            </a:r>
            <a:r>
              <a:rPr lang="en-US" sz="3000" dirty="0" smtClean="0"/>
              <a:t>. </a:t>
            </a:r>
          </a:p>
          <a:p>
            <a:r>
              <a:rPr lang="en-US" sz="3000" dirty="0" smtClean="0"/>
              <a:t>Carbamate </a:t>
            </a:r>
            <a:r>
              <a:rPr lang="en-US" sz="3000" dirty="0" err="1"/>
              <a:t>e.g</a:t>
            </a:r>
            <a:r>
              <a:rPr lang="en-US" sz="3000" dirty="0"/>
              <a:t> </a:t>
            </a:r>
            <a:r>
              <a:rPr lang="en-US" sz="3000" dirty="0" err="1"/>
              <a:t>Sevin</a:t>
            </a:r>
            <a:r>
              <a:rPr lang="en-US" sz="3000" dirty="0"/>
              <a:t> 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Pyrethroids</a:t>
            </a:r>
            <a:r>
              <a:rPr lang="en-US" sz="3000" dirty="0" smtClean="0"/>
              <a:t> </a:t>
            </a:r>
            <a:r>
              <a:rPr lang="en-US" sz="3000" dirty="0" err="1"/>
              <a:t>e.g</a:t>
            </a:r>
            <a:r>
              <a:rPr lang="en-US" sz="3000" dirty="0"/>
              <a:t> </a:t>
            </a:r>
            <a:r>
              <a:rPr lang="en-US" sz="3000" dirty="0" err="1" smtClean="0"/>
              <a:t>Decis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4000" dirty="0" smtClean="0"/>
              <a:t>  </a:t>
            </a:r>
            <a:r>
              <a:rPr lang="en-US" sz="4000" b="1" dirty="0"/>
              <a:t>8</a:t>
            </a:r>
            <a:r>
              <a:rPr lang="en-US" sz="4000" b="1" dirty="0" smtClean="0"/>
              <a:t>-According </a:t>
            </a:r>
            <a:r>
              <a:rPr lang="en-US" sz="4000" b="1" dirty="0"/>
              <a:t>to </a:t>
            </a:r>
            <a:r>
              <a:rPr lang="en-US" sz="4000" b="1" dirty="0" smtClean="0"/>
              <a:t>persistency: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>
                <a:solidFill>
                  <a:schemeClr val="accent2"/>
                </a:solidFill>
              </a:rPr>
              <a:t>Persistent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/>
              <a:t>– a pesticide that remains in the environment for a long time </a:t>
            </a:r>
            <a:r>
              <a:rPr lang="en-US" sz="4000" dirty="0" err="1"/>
              <a:t>e.g</a:t>
            </a:r>
            <a:r>
              <a:rPr lang="en-US" sz="4000" dirty="0"/>
              <a:t> </a:t>
            </a:r>
            <a:r>
              <a:rPr lang="en-US" sz="4000" dirty="0" err="1" smtClean="0"/>
              <a:t>Hyvar</a:t>
            </a:r>
            <a:r>
              <a:rPr lang="en-US" sz="4000" dirty="0" smtClean="0"/>
              <a:t>-x.</a:t>
            </a:r>
            <a:endParaRPr lang="en-US" sz="4000" dirty="0"/>
          </a:p>
          <a:p>
            <a:r>
              <a:rPr lang="en-US" sz="4000" dirty="0">
                <a:solidFill>
                  <a:schemeClr val="accent2"/>
                </a:solidFill>
              </a:rPr>
              <a:t>Non-persistent- </a:t>
            </a:r>
            <a:r>
              <a:rPr lang="en-US" sz="4000" dirty="0"/>
              <a:t>a pesticide that remains in the environment for a very short time. </a:t>
            </a:r>
            <a:r>
              <a:rPr lang="en-US" sz="4000" dirty="0" err="1"/>
              <a:t>e.g</a:t>
            </a:r>
            <a:r>
              <a:rPr lang="en-US" sz="4000" dirty="0"/>
              <a:t> </a:t>
            </a:r>
            <a:r>
              <a:rPr lang="en-US" sz="4000" dirty="0" err="1" smtClean="0"/>
              <a:t>Dipel</a:t>
            </a:r>
            <a:r>
              <a:rPr lang="en-US" sz="4000" dirty="0" smtClean="0"/>
              <a:t>.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025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PESTICIDE CASSIFICATION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 </a:t>
            </a:r>
          </a:p>
          <a:p>
            <a:pPr marL="0" indent="0">
              <a:buNone/>
            </a:pPr>
            <a:r>
              <a:rPr lang="en-US" sz="16000" b="1" dirty="0" smtClean="0"/>
              <a:t>1- According </a:t>
            </a:r>
            <a:r>
              <a:rPr lang="en-US" sz="16000" b="1" dirty="0"/>
              <a:t>to pest they </a:t>
            </a:r>
            <a:r>
              <a:rPr lang="en-US" sz="16000" b="1" dirty="0" smtClean="0"/>
              <a:t>control include</a:t>
            </a:r>
            <a:r>
              <a:rPr lang="en-US" sz="16000" b="1" dirty="0"/>
              <a:t> photos of </a:t>
            </a:r>
            <a:r>
              <a:rPr lang="en-US" sz="9600" dirty="0"/>
              <a:t>(</a:t>
            </a:r>
            <a:r>
              <a:rPr lang="en-US" sz="9600" dirty="0">
                <a:solidFill>
                  <a:schemeClr val="accent3"/>
                </a:solidFill>
              </a:rPr>
              <a:t>insects, nematodes weeds, </a:t>
            </a:r>
            <a:r>
              <a:rPr lang="en-US" sz="9600" dirty="0" err="1" smtClean="0">
                <a:solidFill>
                  <a:schemeClr val="accent3"/>
                </a:solidFill>
              </a:rPr>
              <a:t>etc</a:t>
            </a:r>
            <a:r>
              <a:rPr lang="en-US" sz="9600" dirty="0" smtClean="0">
                <a:solidFill>
                  <a:schemeClr val="accent3"/>
                </a:solidFill>
              </a:rPr>
              <a:t>).</a:t>
            </a:r>
          </a:p>
          <a:p>
            <a:pPr marL="0" indent="0">
              <a:buNone/>
            </a:pPr>
            <a:endParaRPr lang="en-US" sz="9600" dirty="0" smtClean="0"/>
          </a:p>
          <a:p>
            <a:r>
              <a:rPr lang="en-US" sz="11200" dirty="0">
                <a:solidFill>
                  <a:schemeClr val="accent2"/>
                </a:solidFill>
              </a:rPr>
              <a:t>Herbicides</a:t>
            </a:r>
            <a:r>
              <a:rPr lang="en-US" sz="11200" dirty="0"/>
              <a:t> used for killing weeds or herbs. </a:t>
            </a:r>
            <a:r>
              <a:rPr lang="en-US" sz="11200" dirty="0" err="1"/>
              <a:t>e.g</a:t>
            </a:r>
            <a:r>
              <a:rPr lang="en-US" sz="11200" dirty="0" smtClean="0"/>
              <a:t>,</a:t>
            </a:r>
            <a:r>
              <a:rPr lang="en-US" sz="11200" dirty="0"/>
              <a:t> </a:t>
            </a:r>
            <a:r>
              <a:rPr lang="en-US" sz="11200" dirty="0" err="1"/>
              <a:t>Gramoxone</a:t>
            </a:r>
            <a:r>
              <a:rPr lang="en-US" sz="11200" dirty="0"/>
              <a:t> </a:t>
            </a:r>
            <a:endParaRPr lang="en-US" sz="11200" dirty="0" smtClean="0"/>
          </a:p>
          <a:p>
            <a:r>
              <a:rPr lang="en-US" sz="11200" dirty="0" smtClean="0">
                <a:solidFill>
                  <a:schemeClr val="accent2"/>
                </a:solidFill>
              </a:rPr>
              <a:t>Insecticides</a:t>
            </a:r>
            <a:r>
              <a:rPr lang="en-US" sz="11200" dirty="0" smtClean="0"/>
              <a:t>- </a:t>
            </a:r>
            <a:r>
              <a:rPr lang="en-US" sz="11200" dirty="0"/>
              <a:t>used for killing insects. e.g. </a:t>
            </a:r>
            <a:r>
              <a:rPr lang="en-US" sz="11200" dirty="0" err="1" smtClean="0"/>
              <a:t>Sevin</a:t>
            </a:r>
            <a:r>
              <a:rPr lang="en-US" sz="11200" dirty="0" smtClean="0"/>
              <a:t>.</a:t>
            </a:r>
          </a:p>
          <a:p>
            <a:r>
              <a:rPr lang="en-US" sz="11200" dirty="0" smtClean="0"/>
              <a:t> </a:t>
            </a:r>
            <a:r>
              <a:rPr lang="en-US" sz="11200" dirty="0">
                <a:solidFill>
                  <a:schemeClr val="accent2"/>
                </a:solidFill>
              </a:rPr>
              <a:t>Fungicides</a:t>
            </a:r>
            <a:r>
              <a:rPr lang="en-US" sz="11200" dirty="0"/>
              <a:t>-used for killing fungi. e.g</a:t>
            </a:r>
            <a:r>
              <a:rPr lang="en-US" sz="11200" dirty="0" smtClean="0"/>
              <a:t>.</a:t>
            </a:r>
            <a:r>
              <a:rPr lang="en-US" sz="11200" dirty="0"/>
              <a:t> </a:t>
            </a:r>
            <a:r>
              <a:rPr lang="en-US" sz="11200" dirty="0" err="1" smtClean="0"/>
              <a:t>Mankocide</a:t>
            </a:r>
            <a:r>
              <a:rPr lang="en-US" sz="11200" dirty="0" smtClean="0"/>
              <a:t>. </a:t>
            </a:r>
          </a:p>
          <a:p>
            <a:r>
              <a:rPr lang="en-US" sz="11200" dirty="0" smtClean="0"/>
              <a:t> </a:t>
            </a:r>
            <a:r>
              <a:rPr lang="en-US" sz="11200" dirty="0" err="1">
                <a:solidFill>
                  <a:schemeClr val="accent2"/>
                </a:solidFill>
              </a:rPr>
              <a:t>Nematicides</a:t>
            </a:r>
            <a:r>
              <a:rPr lang="en-US" sz="11200" dirty="0"/>
              <a:t>- used for killing nematode e.g</a:t>
            </a:r>
            <a:r>
              <a:rPr lang="en-US" sz="11200" dirty="0" smtClean="0"/>
              <a:t>.</a:t>
            </a:r>
            <a:r>
              <a:rPr lang="en-US" sz="11200" dirty="0"/>
              <a:t> </a:t>
            </a:r>
            <a:r>
              <a:rPr lang="en-US" sz="11200" dirty="0" err="1"/>
              <a:t>Furadan</a:t>
            </a:r>
            <a:r>
              <a:rPr lang="en-US" sz="11200" dirty="0"/>
              <a:t> </a:t>
            </a:r>
            <a:r>
              <a:rPr lang="en-US" sz="11200" dirty="0" smtClean="0"/>
              <a:t>.</a:t>
            </a:r>
          </a:p>
          <a:p>
            <a:r>
              <a:rPr lang="en-US" sz="11200" dirty="0" smtClean="0">
                <a:solidFill>
                  <a:schemeClr val="accent2"/>
                </a:solidFill>
              </a:rPr>
              <a:t>Rodenticides</a:t>
            </a:r>
            <a:r>
              <a:rPr lang="en-US" sz="11200" dirty="0" smtClean="0"/>
              <a:t>- </a:t>
            </a:r>
            <a:r>
              <a:rPr lang="en-US" sz="11200" dirty="0"/>
              <a:t>use for killing rodents (rat, mice) e.g</a:t>
            </a:r>
            <a:r>
              <a:rPr lang="en-US" sz="11200" dirty="0" smtClean="0"/>
              <a:t>.</a:t>
            </a:r>
            <a:r>
              <a:rPr lang="en-US" sz="11200" dirty="0"/>
              <a:t> </a:t>
            </a:r>
            <a:r>
              <a:rPr lang="en-US" sz="11200" dirty="0" err="1" smtClean="0"/>
              <a:t>Klerat</a:t>
            </a:r>
            <a:r>
              <a:rPr lang="en-US" sz="11200" dirty="0" smtClean="0"/>
              <a:t>. </a:t>
            </a:r>
          </a:p>
          <a:p>
            <a:r>
              <a:rPr lang="en-US" sz="11200" dirty="0" err="1" smtClean="0">
                <a:solidFill>
                  <a:schemeClr val="accent2"/>
                </a:solidFill>
              </a:rPr>
              <a:t>Acaricides</a:t>
            </a:r>
            <a:r>
              <a:rPr lang="en-US" sz="11200" dirty="0" smtClean="0"/>
              <a:t>- </a:t>
            </a:r>
            <a:r>
              <a:rPr lang="en-US" sz="11200" dirty="0"/>
              <a:t>used for killing </a:t>
            </a:r>
            <a:r>
              <a:rPr lang="en-US" sz="11200" dirty="0" err="1"/>
              <a:t>aracnids</a:t>
            </a:r>
            <a:r>
              <a:rPr lang="en-US" sz="11200" dirty="0"/>
              <a:t> (mites) </a:t>
            </a:r>
            <a:r>
              <a:rPr lang="en-US" sz="11200" dirty="0" smtClean="0"/>
              <a:t>e.g. </a:t>
            </a:r>
            <a:r>
              <a:rPr lang="en-US" sz="11200" dirty="0"/>
              <a:t>new </a:t>
            </a:r>
            <a:r>
              <a:rPr lang="en-US" sz="11200" dirty="0" err="1"/>
              <a:t>mectin</a:t>
            </a:r>
            <a:r>
              <a:rPr lang="en-US" sz="11200" dirty="0"/>
              <a:t> </a:t>
            </a:r>
            <a:endParaRPr lang="en-US" sz="11200" dirty="0" smtClean="0"/>
          </a:p>
          <a:p>
            <a:r>
              <a:rPr lang="en-US" sz="11200" dirty="0" err="1" smtClean="0">
                <a:solidFill>
                  <a:schemeClr val="accent2"/>
                </a:solidFill>
              </a:rPr>
              <a:t>Molluscocides</a:t>
            </a:r>
            <a:r>
              <a:rPr lang="en-US" sz="11200" dirty="0" smtClean="0"/>
              <a:t>-used </a:t>
            </a:r>
            <a:r>
              <a:rPr lang="en-US" sz="11200" dirty="0"/>
              <a:t>for killing </a:t>
            </a:r>
            <a:r>
              <a:rPr lang="en-US" sz="11200" dirty="0" err="1"/>
              <a:t>Molluscs</a:t>
            </a:r>
            <a:r>
              <a:rPr lang="en-US" sz="11200" dirty="0"/>
              <a:t> (snails, slugs) e.g. </a:t>
            </a:r>
            <a:r>
              <a:rPr lang="en-US" sz="11200" dirty="0" err="1" smtClean="0"/>
              <a:t>Slugit</a:t>
            </a:r>
            <a:r>
              <a:rPr lang="en-US" sz="11200" dirty="0" smtClean="0"/>
              <a:t>.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235062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2-According </a:t>
            </a:r>
            <a:r>
              <a:rPr lang="en-US" b="1" dirty="0"/>
              <a:t>to mode of action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sz="3100" dirty="0">
                <a:solidFill>
                  <a:schemeClr val="accent3"/>
                </a:solidFill>
              </a:rPr>
              <a:t>For Insecticides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Contact</a:t>
            </a:r>
            <a:r>
              <a:rPr lang="en-US" dirty="0" smtClean="0"/>
              <a:t> </a:t>
            </a:r>
            <a:r>
              <a:rPr lang="en-US" dirty="0"/>
              <a:t>– kill only insects they are sprayed or dusted onto. 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Stomach acting</a:t>
            </a:r>
            <a:r>
              <a:rPr lang="en-US" dirty="0"/>
              <a:t>- kill only insects that eat plant parts sprayed with insecticide e.g. </a:t>
            </a:r>
            <a:r>
              <a:rPr lang="en-US" dirty="0" err="1" smtClean="0"/>
              <a:t>Dipel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Systemic</a:t>
            </a:r>
            <a:r>
              <a:rPr lang="en-US" dirty="0" smtClean="0"/>
              <a:t> </a:t>
            </a:r>
            <a:r>
              <a:rPr lang="en-US" dirty="0"/>
              <a:t>– This type of insecticide is transported within the plant and kill insects when they suck sap or eat parts of the </a:t>
            </a:r>
            <a:r>
              <a:rPr lang="en-US" dirty="0" smtClean="0"/>
              <a:t>plant.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Fumigant</a:t>
            </a:r>
            <a:r>
              <a:rPr lang="en-US" dirty="0" smtClean="0"/>
              <a:t>- </a:t>
            </a:r>
            <a:r>
              <a:rPr lang="en-US" dirty="0"/>
              <a:t>kill insects that inhale toxic </a:t>
            </a:r>
            <a:r>
              <a:rPr lang="en-US" dirty="0" err="1"/>
              <a:t>vapours</a:t>
            </a:r>
            <a:r>
              <a:rPr lang="en-US" dirty="0"/>
              <a:t> of the chemical e.g. </a:t>
            </a:r>
            <a:r>
              <a:rPr lang="en-US" dirty="0" err="1" smtClean="0"/>
              <a:t>phostoxin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7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3-According </a:t>
            </a:r>
            <a:r>
              <a:rPr lang="en-US" b="1" dirty="0"/>
              <a:t>to mode of </a:t>
            </a:r>
            <a:r>
              <a:rPr lang="en-US" b="1" dirty="0" smtClean="0"/>
              <a:t>action: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100" dirty="0">
                <a:solidFill>
                  <a:schemeClr val="accent3"/>
                </a:solidFill>
              </a:rPr>
              <a:t>For Fungicides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Contact </a:t>
            </a:r>
            <a:r>
              <a:rPr lang="en-US" sz="3600" dirty="0"/>
              <a:t>(Protectant)- kill only fungi sprayed or dusted with the fungicide, or fungal spores, which come into contact with the fungicide. e.g. </a:t>
            </a:r>
            <a:r>
              <a:rPr lang="en-US" sz="3600" dirty="0" err="1" smtClean="0"/>
              <a:t>Kocide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>
                <a:solidFill>
                  <a:schemeClr val="accent2"/>
                </a:solidFill>
              </a:rPr>
              <a:t>Systemic</a:t>
            </a:r>
            <a:r>
              <a:rPr lang="en-US" sz="3600" dirty="0"/>
              <a:t> (</a:t>
            </a:r>
            <a:r>
              <a:rPr lang="en-US" sz="3600" dirty="0" err="1"/>
              <a:t>Eradicant</a:t>
            </a:r>
            <a:r>
              <a:rPr lang="en-US" sz="3600" dirty="0"/>
              <a:t>)- This type of fungicides is transported within the plant and kills fungi growing within tissue of the plant.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4-According </a:t>
            </a:r>
            <a:r>
              <a:rPr lang="en-US" b="1" dirty="0"/>
              <a:t>to mode of </a:t>
            </a:r>
            <a:r>
              <a:rPr lang="en-US" b="1" dirty="0" smtClean="0"/>
              <a:t>action:</a:t>
            </a:r>
            <a:br>
              <a:rPr lang="en-US" b="1" dirty="0" smtClean="0"/>
            </a:br>
            <a:r>
              <a:rPr lang="en-US" sz="3100" dirty="0" smtClean="0">
                <a:solidFill>
                  <a:schemeClr val="accent3"/>
                </a:solidFill>
              </a:rPr>
              <a:t>For </a:t>
            </a:r>
            <a:r>
              <a:rPr lang="en-US" sz="3100" dirty="0">
                <a:solidFill>
                  <a:schemeClr val="accent3"/>
                </a:solidFill>
              </a:rPr>
              <a:t>Herbicides </a:t>
            </a:r>
            <a:r>
              <a:rPr lang="en-US" sz="3100" dirty="0" smtClean="0">
                <a:solidFill>
                  <a:schemeClr val="accent3"/>
                </a:solidFill>
              </a:rPr>
              <a:t/>
            </a:r>
            <a:br>
              <a:rPr lang="en-US" sz="3100" dirty="0" smtClean="0">
                <a:solidFill>
                  <a:schemeClr val="accent3"/>
                </a:solidFill>
              </a:rPr>
            </a:br>
            <a:endParaRPr lang="en-US" sz="31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Pre-emergence</a:t>
            </a:r>
            <a:r>
              <a:rPr lang="en-US" sz="2400" dirty="0" smtClean="0"/>
              <a:t> </a:t>
            </a:r>
            <a:r>
              <a:rPr lang="en-US" sz="2400" dirty="0"/>
              <a:t>– a herbicide applied to the soil during the period after planting and before germination (usually 1-5 days after land preparation). </a:t>
            </a:r>
            <a:r>
              <a:rPr lang="en-US" sz="2400" dirty="0" err="1" smtClean="0"/>
              <a:t>e.g</a:t>
            </a:r>
            <a:r>
              <a:rPr lang="en-US" sz="2400" dirty="0" smtClean="0"/>
              <a:t> </a:t>
            </a:r>
            <a:r>
              <a:rPr lang="en-US" sz="2400" dirty="0" err="1" smtClean="0"/>
              <a:t>Gesaprim</a:t>
            </a:r>
            <a:r>
              <a:rPr lang="en-US" sz="2400" dirty="0" smtClean="0"/>
              <a:t> .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1"/>
                </a:solidFill>
              </a:rPr>
              <a:t>Selective</a:t>
            </a:r>
            <a:r>
              <a:rPr lang="en-US" sz="2400" dirty="0"/>
              <a:t> – a herbicide that kills small weeds and seeds but leave the crop unharmed </a:t>
            </a:r>
            <a:r>
              <a:rPr lang="en-US" sz="2400" dirty="0" err="1"/>
              <a:t>e.g</a:t>
            </a:r>
            <a:r>
              <a:rPr lang="en-US" sz="2400" dirty="0"/>
              <a:t> </a:t>
            </a:r>
            <a:r>
              <a:rPr lang="en-US" sz="2400" dirty="0" err="1"/>
              <a:t>Gesagard</a:t>
            </a:r>
            <a:r>
              <a:rPr lang="en-US" sz="2400" dirty="0"/>
              <a:t>. </a:t>
            </a:r>
            <a:r>
              <a:rPr lang="en-US" sz="2400" dirty="0" smtClean="0"/>
              <a:t>N.B </a:t>
            </a:r>
            <a:r>
              <a:rPr lang="en-US" sz="2400" dirty="0"/>
              <a:t>selective herbicides are specific for certain crops. 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1"/>
                </a:solidFill>
              </a:rPr>
              <a:t>Post-emergence</a:t>
            </a:r>
            <a:r>
              <a:rPr lang="en-US" sz="2400" dirty="0" smtClean="0"/>
              <a:t> </a:t>
            </a:r>
            <a:r>
              <a:rPr lang="en-US" sz="2400" dirty="0"/>
              <a:t>– a herbicide applied to growing weeds after crop emergence or transplanting </a:t>
            </a:r>
            <a:r>
              <a:rPr lang="en-US" sz="2400" dirty="0" err="1"/>
              <a:t>e.g</a:t>
            </a:r>
            <a:r>
              <a:rPr lang="en-US" sz="2400" dirty="0"/>
              <a:t> </a:t>
            </a:r>
            <a:r>
              <a:rPr lang="en-US" sz="2400" dirty="0" err="1"/>
              <a:t>Fusilade</a:t>
            </a:r>
            <a:r>
              <a:rPr lang="en-US" sz="2400" dirty="0"/>
              <a:t>, </a:t>
            </a:r>
            <a:r>
              <a:rPr lang="en-US" sz="2400" dirty="0" err="1"/>
              <a:t>Gramoxone</a:t>
            </a:r>
            <a:r>
              <a:rPr lang="en-US" sz="2400" dirty="0"/>
              <a:t>, Round-up.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Contact</a:t>
            </a:r>
            <a:r>
              <a:rPr lang="en-US" sz="2400" dirty="0"/>
              <a:t>- a herbicide that kill only soft green parts of weeds sprayed with the herbicide </a:t>
            </a:r>
            <a:r>
              <a:rPr lang="en-US" sz="2400" dirty="0" err="1"/>
              <a:t>e.g</a:t>
            </a:r>
            <a:r>
              <a:rPr lang="en-US" sz="2400" dirty="0"/>
              <a:t> </a:t>
            </a:r>
            <a:r>
              <a:rPr lang="en-US" sz="2400" dirty="0" err="1"/>
              <a:t>Gramoxone</a:t>
            </a:r>
            <a:r>
              <a:rPr lang="en-US" sz="2400" dirty="0"/>
              <a:t>.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Systemic</a:t>
            </a:r>
            <a:r>
              <a:rPr lang="en-US" sz="2400" dirty="0"/>
              <a:t>- a herbicide that is absorbed into the plant after spraying, and is transported to other plant parts where it causes death </a:t>
            </a:r>
            <a:r>
              <a:rPr lang="en-US" sz="2400" dirty="0" err="1"/>
              <a:t>e.g</a:t>
            </a:r>
            <a:r>
              <a:rPr lang="en-US" sz="2400" dirty="0"/>
              <a:t> Round-up.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Non-selective</a:t>
            </a:r>
            <a:r>
              <a:rPr lang="en-US" sz="2400" dirty="0"/>
              <a:t>- a herbicide that kills all plants sprayed. </a:t>
            </a:r>
            <a:r>
              <a:rPr lang="en-US" sz="2400" dirty="0" err="1"/>
              <a:t>e.g</a:t>
            </a:r>
            <a:r>
              <a:rPr lang="en-US" sz="2400" dirty="0"/>
              <a:t> Round-up.</a:t>
            </a:r>
          </a:p>
        </p:txBody>
      </p:sp>
    </p:spTree>
    <p:extLst>
      <p:ext uri="{BB962C8B-B14F-4D97-AF65-F5344CB8AC3E}">
        <p14:creationId xmlns:p14="http://schemas.microsoft.com/office/powerpoint/2010/main" val="197398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990600"/>
          </a:xfrm>
        </p:spPr>
        <p:txBody>
          <a:bodyPr/>
          <a:lstStyle/>
          <a:p>
            <a:pPr algn="l"/>
            <a:r>
              <a:rPr lang="en-US" b="1" dirty="0" smtClean="0"/>
              <a:t>5-According </a:t>
            </a:r>
            <a:r>
              <a:rPr lang="en-US" b="1" dirty="0"/>
              <a:t>to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Dust</a:t>
            </a:r>
            <a:r>
              <a:rPr lang="en-US" sz="2800" dirty="0" smtClean="0"/>
              <a:t>- </a:t>
            </a:r>
            <a:r>
              <a:rPr lang="en-US" sz="2800" dirty="0"/>
              <a:t>pesticide prepared as dry fine particles </a:t>
            </a:r>
            <a:r>
              <a:rPr lang="en-US" sz="2800" dirty="0" err="1"/>
              <a:t>e.g</a:t>
            </a:r>
            <a:r>
              <a:rPr lang="en-US" sz="2800" dirty="0"/>
              <a:t> </a:t>
            </a:r>
            <a:r>
              <a:rPr lang="en-US" sz="2800" dirty="0" err="1"/>
              <a:t>Sevin</a:t>
            </a:r>
            <a:r>
              <a:rPr lang="en-US" sz="2800" dirty="0"/>
              <a:t> 85 WP </a:t>
            </a:r>
            <a:r>
              <a:rPr lang="en-US" sz="2800" dirty="0" smtClean="0"/>
              <a:t>.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Granules</a:t>
            </a:r>
            <a:r>
              <a:rPr lang="en-US" sz="2800" dirty="0" smtClean="0"/>
              <a:t> - </a:t>
            </a:r>
            <a:r>
              <a:rPr lang="en-US" sz="2800" dirty="0"/>
              <a:t>Pesticides prepared as large dry particles </a:t>
            </a:r>
            <a:r>
              <a:rPr lang="en-US" sz="2800" dirty="0" err="1"/>
              <a:t>e.g</a:t>
            </a:r>
            <a:r>
              <a:rPr lang="en-US" sz="2800" dirty="0"/>
              <a:t> </a:t>
            </a:r>
            <a:r>
              <a:rPr lang="en-US" sz="2800" dirty="0" err="1"/>
              <a:t>Furadan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>
                <a:solidFill>
                  <a:schemeClr val="accent2"/>
                </a:solidFill>
              </a:rPr>
              <a:t>Wettable</a:t>
            </a:r>
            <a:r>
              <a:rPr lang="en-US" sz="2800" dirty="0">
                <a:solidFill>
                  <a:schemeClr val="accent2"/>
                </a:solidFill>
              </a:rPr>
              <a:t> Powders </a:t>
            </a:r>
            <a:r>
              <a:rPr lang="en-US" sz="2800" dirty="0" smtClean="0"/>
              <a:t>- </a:t>
            </a:r>
            <a:r>
              <a:rPr lang="en-US" sz="2800" dirty="0"/>
              <a:t>consist of finely divided particles with other substances that enable the powder to be mixed with water to form a stable suspension e.g. </a:t>
            </a:r>
            <a:r>
              <a:rPr lang="en-US" sz="2800" dirty="0" err="1"/>
              <a:t>kocide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>
                <a:solidFill>
                  <a:schemeClr val="accent2"/>
                </a:solidFill>
              </a:rPr>
              <a:t>Emulsifiable</a:t>
            </a:r>
            <a:r>
              <a:rPr lang="en-US" sz="2800" dirty="0">
                <a:solidFill>
                  <a:schemeClr val="accent2"/>
                </a:solidFill>
              </a:rPr>
              <a:t> concentrate </a:t>
            </a:r>
            <a:r>
              <a:rPr lang="en-US" sz="2800" dirty="0" smtClean="0"/>
              <a:t>- </a:t>
            </a:r>
            <a:r>
              <a:rPr lang="en-US" sz="2800" dirty="0"/>
              <a:t>a pesticide dissolved in an organic solvent to which an emulsifier is added to enable proper mixing.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Dry </a:t>
            </a:r>
            <a:r>
              <a:rPr lang="en-US" sz="2800" dirty="0">
                <a:solidFill>
                  <a:schemeClr val="accent2"/>
                </a:solidFill>
              </a:rPr>
              <a:t>Bait</a:t>
            </a:r>
            <a:r>
              <a:rPr lang="en-US" sz="2800" dirty="0"/>
              <a:t>-pesticide mixed with edible products to form dry pellets, which are attractive to pests. </a:t>
            </a:r>
            <a:r>
              <a:rPr lang="en-US" sz="2800" dirty="0" err="1"/>
              <a:t>e.g</a:t>
            </a:r>
            <a:r>
              <a:rPr lang="en-US" sz="2800" dirty="0"/>
              <a:t> </a:t>
            </a:r>
            <a:r>
              <a:rPr lang="en-US" sz="2800" dirty="0" err="1"/>
              <a:t>Klerat</a:t>
            </a:r>
            <a:r>
              <a:rPr lang="en-US" sz="2800" dirty="0"/>
              <a:t>.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Smokes</a:t>
            </a:r>
            <a:r>
              <a:rPr lang="en-US" sz="2800" dirty="0" smtClean="0"/>
              <a:t>- </a:t>
            </a:r>
            <a:r>
              <a:rPr lang="en-US" sz="2800" dirty="0"/>
              <a:t>the pesticide is mixed with an oxidant and combustible material, which generates hot gas </a:t>
            </a:r>
            <a:r>
              <a:rPr lang="en-US" sz="2800" dirty="0" err="1"/>
              <a:t>e.g</a:t>
            </a:r>
            <a:r>
              <a:rPr lang="en-US" sz="2800" dirty="0"/>
              <a:t>, mosquito coil. </a:t>
            </a:r>
          </a:p>
        </p:txBody>
      </p:sp>
    </p:spTree>
    <p:extLst>
      <p:ext uri="{BB962C8B-B14F-4D97-AF65-F5344CB8AC3E}">
        <p14:creationId xmlns:p14="http://schemas.microsoft.com/office/powerpoint/2010/main" val="161123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6-According chemistry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1219200"/>
            <a:ext cx="9144000" cy="56388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inorganic pesticides </a:t>
            </a:r>
            <a:r>
              <a:rPr lang="en-US" dirty="0" smtClean="0"/>
              <a:t>:(Molecules </a:t>
            </a:r>
            <a:r>
              <a:rPr lang="en-US" dirty="0"/>
              <a:t>do not contain carbon) are simpler compounds .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The </a:t>
            </a:r>
            <a:r>
              <a:rPr lang="en-US" dirty="0"/>
              <a:t>earliest chemical pesticides were inorganic, and included substance such as sulfur and lime. example Heavy metals – lead and arsenic -Copper products-Sulfur </a:t>
            </a:r>
            <a:r>
              <a:rPr lang="en-US" dirty="0" smtClean="0"/>
              <a:t>products.</a:t>
            </a:r>
            <a:endParaRPr lang="en-US" sz="2000" dirty="0"/>
          </a:p>
          <a:p>
            <a:pPr marL="914400" lvl="2" indent="0">
              <a:buNone/>
            </a:pPr>
            <a:r>
              <a:rPr lang="en-US" dirty="0" smtClean="0"/>
              <a:t>Highly </a:t>
            </a:r>
            <a:r>
              <a:rPr lang="en-US" dirty="0"/>
              <a:t>toxic biocides have the ability of remaining in the environment for extended periods of time. They are generally neurotoxins and even a single dose may cause permanent damage </a:t>
            </a:r>
            <a:endParaRPr lang="en-US" dirty="0" smtClean="0"/>
          </a:p>
          <a:p>
            <a:pPr marL="914400" lvl="2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Organic pesticides 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 smtClean="0"/>
              <a:t>(</a:t>
            </a:r>
            <a:r>
              <a:rPr lang="en-US" dirty="0"/>
              <a:t>Molecules contain carbon, May be chains or rings) Organic pesticides can be subdivided into two additional groups: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12954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90945" y="4800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8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/>
                </a:solidFill>
              </a:rPr>
              <a:t>Organic pesticides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b="1" u="sng" dirty="0"/>
              <a:t>Group (1)</a:t>
            </a:r>
            <a:r>
              <a:rPr lang="en-US" u="sng" dirty="0"/>
              <a:t> </a:t>
            </a:r>
            <a:r>
              <a:rPr lang="en-US" b="1" u="sng" dirty="0"/>
              <a:t>The natural </a:t>
            </a:r>
            <a:r>
              <a:rPr lang="en-US" b="1" u="sng" dirty="0" smtClean="0"/>
              <a:t>organics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n-US" sz="2800" dirty="0"/>
              <a:t>are derived from naturally occurring sources such as plants. Rotenone and pyrethrum are examples of natural organic pesticides.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Botanical </a:t>
            </a:r>
            <a:r>
              <a:rPr lang="en-US" sz="2800" b="1" dirty="0">
                <a:solidFill>
                  <a:schemeClr val="accent1"/>
                </a:solidFill>
              </a:rPr>
              <a:t>Pesticides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dirty="0"/>
              <a:t>-  are used to control insects, spiders, and mites. They are rapidly degrading contact </a:t>
            </a:r>
            <a:r>
              <a:rPr lang="en-US" dirty="0" smtClean="0"/>
              <a:t>pesticides, (</a:t>
            </a:r>
            <a:r>
              <a:rPr lang="en-US" dirty="0"/>
              <a:t>e.g. natural </a:t>
            </a:r>
            <a:r>
              <a:rPr lang="en-US" dirty="0" err="1"/>
              <a:t>pyrethroids</a:t>
            </a:r>
            <a:r>
              <a:rPr lang="en-US" dirty="0"/>
              <a:t>) are derived from </a:t>
            </a:r>
            <a:r>
              <a:rPr lang="en-US" dirty="0" smtClean="0"/>
              <a:t>plants.</a:t>
            </a:r>
          </a:p>
          <a:p>
            <a:r>
              <a:rPr lang="en-US" dirty="0" smtClean="0"/>
              <a:t>Pyrethrum is </a:t>
            </a:r>
            <a:r>
              <a:rPr lang="en-US" dirty="0"/>
              <a:t>the most common of the </a:t>
            </a:r>
            <a:r>
              <a:rPr lang="en-US" dirty="0" smtClean="0"/>
              <a:t>natural      </a:t>
            </a:r>
            <a:r>
              <a:rPr lang="en-US" dirty="0" err="1" smtClean="0"/>
              <a:t>pyrethroid</a:t>
            </a:r>
            <a:r>
              <a:rPr lang="en-US" dirty="0" smtClean="0"/>
              <a:t> </a:t>
            </a:r>
            <a:r>
              <a:rPr lang="en-US" dirty="0" err="1" smtClean="0"/>
              <a:t>group,is</a:t>
            </a:r>
            <a:r>
              <a:rPr lang="en-US" dirty="0" smtClean="0"/>
              <a:t> </a:t>
            </a:r>
            <a:r>
              <a:rPr lang="en-US" dirty="0"/>
              <a:t>extracted from the flower heads of the chrysanthemum plant. </a:t>
            </a:r>
          </a:p>
        </p:txBody>
      </p:sp>
    </p:spTree>
    <p:extLst>
      <p:ext uri="{BB962C8B-B14F-4D97-AF65-F5344CB8AC3E}">
        <p14:creationId xmlns:p14="http://schemas.microsoft.com/office/powerpoint/2010/main" val="373637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983673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6"/>
                </a:solidFill>
              </a:rPr>
              <a:t>Organic 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Group (2) </a:t>
            </a:r>
            <a:r>
              <a:rPr lang="en-US" u="sng" dirty="0"/>
              <a:t> </a:t>
            </a:r>
            <a:r>
              <a:rPr lang="en-US" b="1" u="sng" dirty="0"/>
              <a:t>Synthetic organic pesticides</a:t>
            </a:r>
            <a:r>
              <a:rPr lang="en-US" u="sng" dirty="0"/>
              <a:t> </a:t>
            </a:r>
            <a:endParaRPr lang="en-US" u="sng" dirty="0" smtClean="0"/>
          </a:p>
          <a:p>
            <a:pPr marL="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usually just called "synthetics") are produced artificially by chemical synthesis. This group comprises most "modern" pesticides </a:t>
            </a:r>
            <a:r>
              <a:rPr lang="en-US" sz="3600" dirty="0" smtClean="0"/>
              <a:t>and </a:t>
            </a:r>
            <a:r>
              <a:rPr lang="en-US" sz="3600" dirty="0"/>
              <a:t>includes DDT, permethrin, malathion, 2, 4-D, </a:t>
            </a:r>
            <a:r>
              <a:rPr lang="en-US" sz="3600" dirty="0" err="1" smtClean="0"/>
              <a:t>glyphosphate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1- Chlorinated hydrocarbons.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2- Organophosphates synthetic.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3- </a:t>
            </a:r>
            <a:r>
              <a:rPr lang="en-US" sz="3600" dirty="0" err="1" smtClean="0">
                <a:solidFill>
                  <a:schemeClr val="accent1"/>
                </a:solidFill>
              </a:rPr>
              <a:t>Crbomates</a:t>
            </a:r>
            <a:r>
              <a:rPr lang="en-US" sz="3600" dirty="0" smtClean="0">
                <a:solidFill>
                  <a:schemeClr val="accent1"/>
                </a:solidFill>
              </a:rPr>
              <a:t>.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872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pesticides</vt:lpstr>
      <vt:lpstr>PESTICIDE CASSIFICATION </vt:lpstr>
      <vt:lpstr> 2-According to mode of action: For Insecticides     </vt:lpstr>
      <vt:lpstr>3-According to mode of action: For Fungicides</vt:lpstr>
      <vt:lpstr>4-According to mode of action: For Herbicides  </vt:lpstr>
      <vt:lpstr>5-According to formulation</vt:lpstr>
      <vt:lpstr>6-According chemistry</vt:lpstr>
      <vt:lpstr>Organic pesticides</vt:lpstr>
      <vt:lpstr>Organic pesticides</vt:lpstr>
      <vt:lpstr>7-According to active compound (active ingredient):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pestcides</dc:title>
  <dc:creator>DR Sara</dc:creator>
  <cp:lastModifiedBy>Dr-Safaa Halawa</cp:lastModifiedBy>
  <cp:revision>15</cp:revision>
  <dcterms:created xsi:type="dcterms:W3CDTF">2006-08-16T00:00:00Z</dcterms:created>
  <dcterms:modified xsi:type="dcterms:W3CDTF">2020-03-18T00:42:38Z</dcterms:modified>
</cp:coreProperties>
</file>